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4" r:id="rId5"/>
    <p:sldId id="263" r:id="rId6"/>
  </p:sldIdLst>
  <p:sldSz cx="14630400" cy="8229600"/>
  <p:notesSz cx="8229600" cy="14630400"/>
  <p:embeddedFontLs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Prata" panose="020B0604020202020204" charset="0"/>
      <p:regular r:id="rId12"/>
    </p:embeddedFont>
    <p:embeddedFont>
      <p:font typeface="Raleway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457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7693-846A-5378-F273-98C10B7BF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03288-9580-6D6B-5096-FF84C77E9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556A8-8E8D-C895-B9EE-6D473A693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88980-4CA2-504E-A4E5-6F08D338B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9703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996678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63654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988350" y="451485"/>
            <a:ext cx="828413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Q-Network for 2048 Game</a:t>
            </a:r>
            <a:endParaRPr lang="en-US" sz="61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B8F2A-DDC9-86C4-20EB-359EF6C5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631" y="7762875"/>
            <a:ext cx="1785769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A042A-7739-ED5A-1915-B4C4F629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6"/>
          <a:stretch/>
        </p:blipFill>
        <p:spPr>
          <a:xfrm>
            <a:off x="9225980" y="3219450"/>
            <a:ext cx="4491933" cy="40198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2E695EC-78F8-5DE7-204B-7CD6B8F9BC99}"/>
              </a:ext>
            </a:extLst>
          </p:cNvPr>
          <p:cNvGrpSpPr/>
          <p:nvPr/>
        </p:nvGrpSpPr>
        <p:grpSpPr>
          <a:xfrm>
            <a:off x="786790" y="3435443"/>
            <a:ext cx="7556421" cy="2074985"/>
            <a:chOff x="786790" y="2270828"/>
            <a:chExt cx="7556421" cy="2074985"/>
          </a:xfrm>
        </p:grpSpPr>
        <p:sp>
          <p:nvSpPr>
            <p:cNvPr id="7" name="Text 0"/>
            <p:cNvSpPr/>
            <p:nvPr/>
          </p:nvSpPr>
          <p:spPr>
            <a:xfrm>
              <a:off x="793790" y="2270828"/>
              <a:ext cx="3390935" cy="6200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550"/>
                </a:lnSpc>
                <a:buNone/>
              </a:pPr>
              <a:r>
                <a:rPr lang="en-US" sz="28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Problem Definition</a:t>
              </a:r>
              <a:endParaRPr lang="en-US" sz="2800" b="1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480E46-AF6A-B66C-639D-8FCA65B59E60}"/>
                </a:ext>
              </a:extLst>
            </p:cNvPr>
            <p:cNvGrpSpPr/>
            <p:nvPr/>
          </p:nvGrpSpPr>
          <p:grpSpPr>
            <a:xfrm>
              <a:off x="786790" y="2909464"/>
              <a:ext cx="7556421" cy="1436349"/>
              <a:chOff x="793790" y="2855952"/>
              <a:chExt cx="7556421" cy="1436349"/>
            </a:xfrm>
          </p:grpSpPr>
          <p:sp>
            <p:nvSpPr>
              <p:cNvPr id="10" name="Shape 1"/>
              <p:cNvSpPr/>
              <p:nvPr/>
            </p:nvSpPr>
            <p:spPr>
              <a:xfrm>
                <a:off x="793790" y="2855952"/>
                <a:ext cx="7556421" cy="1436349"/>
              </a:xfrm>
              <a:prstGeom prst="roundRect">
                <a:avLst>
                  <a:gd name="adj" fmla="val 1674"/>
                </a:avLst>
              </a:prstGeom>
              <a:solidFill>
                <a:srgbClr val="3A3B3C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2"/>
              <p:cNvSpPr/>
              <p:nvPr/>
            </p:nvSpPr>
            <p:spPr>
              <a:xfrm>
                <a:off x="1020604" y="3082766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endParaRPr lang="en-US" sz="2200" dirty="0"/>
              </a:p>
            </p:txBody>
          </p:sp>
          <p:sp>
            <p:nvSpPr>
              <p:cNvPr id="12" name="Text 3"/>
              <p:cNvSpPr/>
              <p:nvPr/>
            </p:nvSpPr>
            <p:spPr>
              <a:xfrm>
                <a:off x="907196" y="3062197"/>
                <a:ext cx="7329607" cy="10887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 2048 is a puzzle game played on a 4×4 grid, where the player slides</a:t>
                </a:r>
              </a:p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 numbered tiles in one of four directions (up, down, left, or right). </a:t>
                </a:r>
              </a:p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CFCBBF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When two tiles with the same number merged</a:t>
                </a:r>
                <a:endParaRPr lang="en-US" sz="1750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95FB9-F88B-E9D6-F654-A61A615DF821}"/>
              </a:ext>
            </a:extLst>
          </p:cNvPr>
          <p:cNvGrpSpPr/>
          <p:nvPr/>
        </p:nvGrpSpPr>
        <p:grpSpPr>
          <a:xfrm>
            <a:off x="793790" y="5557907"/>
            <a:ext cx="7556421" cy="1215096"/>
            <a:chOff x="793790" y="4807932"/>
            <a:chExt cx="7556421" cy="121509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426B81-C7EF-CBE9-67AE-6881E6C2A08D}"/>
                </a:ext>
              </a:extLst>
            </p:cNvPr>
            <p:cNvGrpSpPr/>
            <p:nvPr/>
          </p:nvGrpSpPr>
          <p:grpSpPr>
            <a:xfrm>
              <a:off x="793790" y="5415480"/>
              <a:ext cx="7556421" cy="607548"/>
              <a:chOff x="793790" y="5115521"/>
              <a:chExt cx="7556421" cy="607548"/>
            </a:xfrm>
          </p:grpSpPr>
          <p:sp>
            <p:nvSpPr>
              <p:cNvPr id="17" name="Shape 7"/>
              <p:cNvSpPr/>
              <p:nvPr/>
            </p:nvSpPr>
            <p:spPr>
              <a:xfrm>
                <a:off x="793790" y="5115521"/>
                <a:ext cx="7556421" cy="607548"/>
              </a:xfrm>
              <a:prstGeom prst="roundRect">
                <a:avLst>
                  <a:gd name="adj" fmla="val 2603"/>
                </a:avLst>
              </a:prstGeom>
              <a:solidFill>
                <a:srgbClr val="3A3B3C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 9"/>
              <p:cNvSpPr/>
              <p:nvPr/>
            </p:nvSpPr>
            <p:spPr>
              <a:xfrm>
                <a:off x="1020604" y="5218818"/>
                <a:ext cx="710279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CFCBBF"/>
                    </a:solidFill>
                    <a:latin typeface="Raleway" pitchFamily="34" charset="0"/>
                  </a:rPr>
                  <a:t>The objective is to combine tiles until a 2048-value tile is created.</a:t>
                </a:r>
              </a:p>
            </p:txBody>
          </p:sp>
        </p:grpSp>
        <p:sp>
          <p:nvSpPr>
            <p:cNvPr id="14" name="Text 0">
              <a:extLst>
                <a:ext uri="{FF2B5EF4-FFF2-40B4-BE49-F238E27FC236}">
                  <a16:creationId xmlns:a16="http://schemas.microsoft.com/office/drawing/2014/main" id="{44053E26-24EF-A3E5-E06B-5625F71CF318}"/>
                </a:ext>
              </a:extLst>
            </p:cNvPr>
            <p:cNvSpPr/>
            <p:nvPr/>
          </p:nvSpPr>
          <p:spPr>
            <a:xfrm>
              <a:off x="793790" y="4807932"/>
              <a:ext cx="895161" cy="6075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2800" b="1" dirty="0">
                  <a:solidFill>
                    <a:srgbClr val="F2E782"/>
                  </a:solidFill>
                  <a:latin typeface="Prata" pitchFamily="34" charset="0"/>
                </a:rPr>
                <a:t>Goal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6EADF53-D57C-F02E-1371-8A6E5D2A9C36}"/>
              </a:ext>
            </a:extLst>
          </p:cNvPr>
          <p:cNvGrpSpPr/>
          <p:nvPr/>
        </p:nvGrpSpPr>
        <p:grpSpPr>
          <a:xfrm>
            <a:off x="649654" y="1671484"/>
            <a:ext cx="4062412" cy="4739354"/>
            <a:chOff x="719257" y="876062"/>
            <a:chExt cx="4062412" cy="3687442"/>
          </a:xfrm>
        </p:grpSpPr>
        <p:sp>
          <p:nvSpPr>
            <p:cNvPr id="2" name="Text 0"/>
            <p:cNvSpPr/>
            <p:nvPr/>
          </p:nvSpPr>
          <p:spPr>
            <a:xfrm>
              <a:off x="1458397" y="876062"/>
              <a:ext cx="2584133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Environment &amp; State</a:t>
              </a:r>
              <a:endParaRPr lang="en-US" sz="200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719257" y="1253125"/>
              <a:ext cx="2569131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→ Environment </a:t>
              </a:r>
              <a:endParaRPr lang="en-US" sz="20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19257" y="1535631"/>
              <a:ext cx="4062412" cy="18310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Game interface (The environment is represented by a 4x4 grid where each cell can contain a tile with a numerical value),</a:t>
              </a:r>
            </a:p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stochastic environment:  after merging one tile added with value 2 (90%) or value 4 (10%).</a:t>
              </a:r>
            </a:p>
            <a:p>
              <a:pPr algn="l">
                <a:lnSpc>
                  <a:spcPts val="2550"/>
                </a:lnSpc>
                <a:buSzPct val="100000"/>
              </a:pPr>
              <a:endParaRPr lang="en-US" sz="16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19257" y="3488594"/>
              <a:ext cx="2569131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→ State</a:t>
              </a:r>
              <a:endParaRPr lang="en-US" sz="20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19257" y="3781785"/>
              <a:ext cx="4062412" cy="7817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The current configuration of the 2048 game board, including the positions,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</a:rPr>
                <a:t>tile values and empty spaces.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4D00C0-F75C-63B4-B7C8-BCCCEA5E38C6}"/>
              </a:ext>
            </a:extLst>
          </p:cNvPr>
          <p:cNvGrpSpPr/>
          <p:nvPr/>
        </p:nvGrpSpPr>
        <p:grpSpPr>
          <a:xfrm>
            <a:off x="5213676" y="1671482"/>
            <a:ext cx="4071342" cy="4066924"/>
            <a:chOff x="5283279" y="876062"/>
            <a:chExt cx="4071342" cy="2932369"/>
          </a:xfrm>
        </p:grpSpPr>
        <p:sp>
          <p:nvSpPr>
            <p:cNvPr id="7" name="Text 5"/>
            <p:cNvSpPr/>
            <p:nvPr/>
          </p:nvSpPr>
          <p:spPr>
            <a:xfrm>
              <a:off x="6038136" y="876062"/>
              <a:ext cx="2569131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Actions &amp; </a:t>
              </a:r>
              <a:r>
                <a:rPr lang="en-US" sz="20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Agent</a:t>
              </a:r>
              <a:endParaRPr lang="en-US" sz="20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5290780" y="1225549"/>
              <a:ext cx="2569131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→ Actions </a:t>
              </a:r>
              <a:endParaRPr lang="en-US" sz="20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5290780" y="1513550"/>
              <a:ext cx="4063841" cy="5107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</a:rPr>
                <a:t>The moves that the agent can make 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[up</a:t>
              </a:r>
              <a:r>
                <a:rPr lang="en-US" sz="16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</a:rPr>
                <a:t>→ 0, left →1, right → 2, down → 3].</a:t>
              </a:r>
            </a:p>
          </p:txBody>
        </p:sp>
        <p:sp>
          <p:nvSpPr>
            <p:cNvPr id="10" name="Text 8"/>
            <p:cNvSpPr/>
            <p:nvPr/>
          </p:nvSpPr>
          <p:spPr>
            <a:xfrm>
              <a:off x="5290780" y="2180109"/>
              <a:ext cx="2569131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→ Agent</a:t>
              </a:r>
              <a:endParaRPr lang="en-US" sz="20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5283279" y="2493505"/>
              <a:ext cx="4063841" cy="13149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The AI model that observes the game board, decides moves (up, down, left, right), receives rewards/penaltie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</a:rPr>
                <a:t>s, and the environment responds by updating the game grid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and learns to maximize the score.</a:t>
              </a:r>
              <a:endParaRPr lang="en-US" sz="16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19CDD8-EED8-6BBE-24EC-943E73F63C8D}"/>
              </a:ext>
            </a:extLst>
          </p:cNvPr>
          <p:cNvGrpSpPr/>
          <p:nvPr/>
        </p:nvGrpSpPr>
        <p:grpSpPr>
          <a:xfrm>
            <a:off x="9779128" y="1671482"/>
            <a:ext cx="4415909" cy="4886636"/>
            <a:chOff x="9848731" y="876061"/>
            <a:chExt cx="4415909" cy="4886636"/>
          </a:xfrm>
        </p:grpSpPr>
        <p:sp>
          <p:nvSpPr>
            <p:cNvPr id="12" name="Text 10"/>
            <p:cNvSpPr/>
            <p:nvPr/>
          </p:nvSpPr>
          <p:spPr>
            <a:xfrm>
              <a:off x="10610374" y="876061"/>
              <a:ext cx="2569131" cy="5650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Rewards &amp; </a:t>
              </a:r>
              <a:r>
                <a:rPr lang="en-US" sz="20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Penalty</a:t>
              </a:r>
              <a:endParaRPr lang="en-US" sz="20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9863733" y="1355320"/>
              <a:ext cx="4062412" cy="17746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50"/>
                </a:lnSpc>
                <a:buSzPct val="100000"/>
              </a:pPr>
              <a:r>
                <a:rPr lang="en-US" sz="16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→ </a:t>
              </a:r>
              <a:r>
                <a:rPr lang="en-US" sz="1600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Rewards</a:t>
              </a:r>
              <a:endPara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endParaRPr>
            </a:p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Increase in Tile Value: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When the value of a tile increases due to a merge (e.g., merging two tiles of value 2 to form a tile of value 4).</a:t>
              </a:r>
              <a:endParaRPr lang="en-US" sz="160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9848731" y="3130008"/>
              <a:ext cx="4062412" cy="11038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b="1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Number of Merges: </a:t>
              </a: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The reward also considers the number of merges that occurred during the move.</a:t>
              </a:r>
              <a:endParaRPr lang="en-US" sz="16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9863733" y="4237579"/>
              <a:ext cx="1242664" cy="32111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indent="0">
                <a:lnSpc>
                  <a:spcPts val="2550"/>
                </a:lnSpc>
                <a:buSzPct val="100000"/>
                <a:buNone/>
              </a:pPr>
              <a:r>
                <a:rPr lang="en-US" sz="1600" b="1" dirty="0">
                  <a:solidFill>
                    <a:srgbClr val="F2E782"/>
                  </a:solidFill>
                  <a:latin typeface="Prata" pitchFamily="34" charset="0"/>
                </a:rPr>
                <a:t>→ Penalty</a:t>
              </a:r>
            </a:p>
          </p:txBody>
        </p:sp>
        <p:sp>
          <p:nvSpPr>
            <p:cNvPr id="17" name="Text 15"/>
            <p:cNvSpPr/>
            <p:nvPr/>
          </p:nvSpPr>
          <p:spPr>
            <a:xfrm>
              <a:off x="9863733" y="4578296"/>
              <a:ext cx="4293331" cy="4528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Small penalty if no tiles merge after a move.</a:t>
              </a:r>
              <a:endParaRPr lang="en-US" sz="1600" dirty="0"/>
            </a:p>
          </p:txBody>
        </p:sp>
        <p:sp>
          <p:nvSpPr>
            <p:cNvPr id="18" name="Text 16"/>
            <p:cNvSpPr/>
            <p:nvPr/>
          </p:nvSpPr>
          <p:spPr>
            <a:xfrm>
              <a:off x="9863733" y="5031125"/>
              <a:ext cx="4400907" cy="7315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Additional penalty if the board has very</a:t>
              </a:r>
            </a:p>
            <a:p>
              <a:pPr algn="l">
                <a:lnSpc>
                  <a:spcPts val="2550"/>
                </a:lnSpc>
                <a:buSzPct val="100000"/>
              </a:pPr>
              <a:r>
                <a:rPr lang="en-US" sz="16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       few empty spaces.</a:t>
              </a:r>
              <a:endParaRPr lang="en-US" sz="16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115C995-7B25-3FF1-B5FC-7556C7A7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631" y="7762875"/>
            <a:ext cx="1785769" cy="4667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2381" y="711630"/>
            <a:ext cx="63628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F2E782"/>
                </a:solidFill>
                <a:latin typeface="Prata" pitchFamily="34" charset="0"/>
              </a:rPr>
              <a:t>→ Predicted Output (Without Implementation)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0FB0B-8D54-2529-0205-87FFA359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631" y="7762875"/>
            <a:ext cx="1785769" cy="4667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2624BD-64AA-4532-52E8-B49CAFD4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22" y="1237663"/>
            <a:ext cx="3028389" cy="302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EE54B63-1706-73EE-3398-4025699E9F92}"/>
              </a:ext>
            </a:extLst>
          </p:cNvPr>
          <p:cNvSpPr/>
          <p:nvPr/>
        </p:nvSpPr>
        <p:spPr>
          <a:xfrm>
            <a:off x="952382" y="2622765"/>
            <a:ext cx="5545237" cy="57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→ Game Explanation 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F48B0-2AAA-4CB9-8F2E-BE3B1BE7016B}"/>
              </a:ext>
            </a:extLst>
          </p:cNvPr>
          <p:cNvSpPr txBox="1"/>
          <p:nvPr/>
        </p:nvSpPr>
        <p:spPr>
          <a:xfrm>
            <a:off x="952381" y="3173710"/>
            <a:ext cx="134413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ar-EG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Initialize game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board (4x4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grid with 2 tiles). </a:t>
            </a:r>
            <a:endParaRPr lang="ar-EG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ar-EG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Initialize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Q-network with random weights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ar-EG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ar-EG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For each episode (until game over):	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Reset 2048 board to initial state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While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game not over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a.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Pass the current board state to CNN to predict Q-values for all actions.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b. With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probability </a:t>
            </a:r>
            <a:r>
              <a:rPr lang="el-GR" dirty="0">
                <a:solidFill>
                  <a:srgbClr val="CCCCCC"/>
                </a:solidFill>
                <a:latin typeface="Consolas" panose="020B0609020204030204" pitchFamily="49" charset="0"/>
              </a:rPr>
              <a:t>ε: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Choose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random action (exploration).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Else: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Choose action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with max Q-value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(exploitation).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c. Execute action, get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reward (merge score + empty cells bonus + max tile bonus) and next state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d. Update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Q-value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e. Store (s, a, r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, s') in replay memory.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Sample random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batch from replay memory and train Q-network.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   6. Termination: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Win: Reached 2048.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Lose: No valid moves left.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Reduce epsilon gradually (to explore less and exploit more over time)</a:t>
            </a:r>
          </a:p>
          <a:p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Repeat until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convergence or max episodes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603" y="404208"/>
            <a:ext cx="8471366" cy="60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Deep Q-Learning for 2048?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339697" y="1326594"/>
            <a:ext cx="3598188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800" dirty="0">
                <a:solidFill>
                  <a:srgbClr val="F2E782"/>
                </a:solidFill>
                <a:latin typeface="Prata" pitchFamily="34" charset="0"/>
              </a:rPr>
              <a:t>Q-Learning</a:t>
            </a:r>
          </a:p>
        </p:txBody>
      </p:sp>
      <p:sp>
        <p:nvSpPr>
          <p:cNvPr id="4" name="Text 2"/>
          <p:cNvSpPr/>
          <p:nvPr/>
        </p:nvSpPr>
        <p:spPr>
          <a:xfrm>
            <a:off x="629603" y="1956197"/>
            <a:ext cx="701849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a table for state-action values.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9603" y="2306836"/>
            <a:ext cx="701849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 many states in 2048 → make it slow and memory heavy.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9252347" y="1326594"/>
            <a:ext cx="3598188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3500"/>
              </a:lnSpc>
              <a:buNone/>
            </a:pPr>
            <a:r>
              <a:rPr lang="en-US" sz="2800" dirty="0">
                <a:solidFill>
                  <a:srgbClr val="F2E782"/>
                </a:solidFill>
                <a:latin typeface="Prata" pitchFamily="34" charset="0"/>
              </a:rPr>
              <a:t>SARSA</a:t>
            </a:r>
          </a:p>
        </p:txBody>
      </p:sp>
      <p:sp>
        <p:nvSpPr>
          <p:cNvPr id="7" name="Text 5"/>
          <p:cNvSpPr/>
          <p:nvPr/>
        </p:nvSpPr>
        <p:spPr>
          <a:xfrm>
            <a:off x="8094583" y="1956197"/>
            <a:ext cx="591371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Like Q-Learning but on-policy.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094583" y="2306836"/>
            <a:ext cx="591371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Still stuck with huge tables and less exploration.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EFCE6-F7AA-F319-9C6F-7CD0BAC37408}"/>
              </a:ext>
            </a:extLst>
          </p:cNvPr>
          <p:cNvGrpSpPr/>
          <p:nvPr/>
        </p:nvGrpSpPr>
        <p:grpSpPr>
          <a:xfrm>
            <a:off x="558907" y="3605590"/>
            <a:ext cx="4075867" cy="849511"/>
            <a:chOff x="629603" y="3479959"/>
            <a:chExt cx="4075867" cy="849511"/>
          </a:xfrm>
        </p:grpSpPr>
        <p:sp>
          <p:nvSpPr>
            <p:cNvPr id="9" name="Text 7"/>
            <p:cNvSpPr/>
            <p:nvPr/>
          </p:nvSpPr>
          <p:spPr>
            <a:xfrm>
              <a:off x="1541026" y="3479959"/>
              <a:ext cx="2253020" cy="2811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F9D933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Handles Complexity</a:t>
              </a:r>
              <a:r>
                <a:rPr lang="en-US" sz="175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 </a:t>
              </a:r>
              <a:endParaRPr lang="en-US" sz="17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629603" y="3868936"/>
              <a:ext cx="4075867" cy="4605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DQL’s neural network tackles 2048’s high state complexity, while Q-Learning and SARSA’s tables fail to scale.</a:t>
              </a:r>
              <a:endParaRPr lang="en-US" sz="11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956C17-DBEC-5D49-C50A-ED6D8D2D6D02}"/>
              </a:ext>
            </a:extLst>
          </p:cNvPr>
          <p:cNvGrpSpPr/>
          <p:nvPr/>
        </p:nvGrpSpPr>
        <p:grpSpPr>
          <a:xfrm>
            <a:off x="9791968" y="3773850"/>
            <a:ext cx="4075867" cy="849511"/>
            <a:chOff x="9924931" y="3479959"/>
            <a:chExt cx="4075867" cy="849511"/>
          </a:xfrm>
        </p:grpSpPr>
        <p:sp>
          <p:nvSpPr>
            <p:cNvPr id="13" name="Text 10"/>
            <p:cNvSpPr/>
            <p:nvPr/>
          </p:nvSpPr>
          <p:spPr>
            <a:xfrm>
              <a:off x="10838378" y="3479959"/>
              <a:ext cx="2248853" cy="2811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b="1" dirty="0">
                  <a:solidFill>
                    <a:srgbClr val="F9D933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Generalization</a:t>
              </a:r>
              <a:r>
                <a:rPr lang="en-US" sz="175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 </a:t>
              </a:r>
              <a:endParaRPr lang="en-US" sz="175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9924931" y="3868936"/>
              <a:ext cx="4075867" cy="4605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DQL learns patterns in complex boards, avoiding the need to memorize every state.</a:t>
              </a:r>
              <a:endParaRPr lang="en-US" sz="11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4CA34-B427-6621-54FD-8997428249D3}"/>
              </a:ext>
            </a:extLst>
          </p:cNvPr>
          <p:cNvGrpSpPr/>
          <p:nvPr/>
        </p:nvGrpSpPr>
        <p:grpSpPr>
          <a:xfrm>
            <a:off x="9153601" y="6691925"/>
            <a:ext cx="4453093" cy="1079779"/>
            <a:chOff x="9547705" y="5839658"/>
            <a:chExt cx="4453093" cy="1079779"/>
          </a:xfrm>
        </p:grpSpPr>
        <p:sp>
          <p:nvSpPr>
            <p:cNvPr id="17" name="Text 13"/>
            <p:cNvSpPr/>
            <p:nvPr/>
          </p:nvSpPr>
          <p:spPr>
            <a:xfrm>
              <a:off x="10838378" y="5839658"/>
              <a:ext cx="2248853" cy="2811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00"/>
                </a:lnSpc>
              </a:pPr>
              <a:r>
                <a:rPr lang="en-US" sz="1750" dirty="0">
                  <a:solidFill>
                    <a:srgbClr val="F9D933"/>
                  </a:solidFill>
                  <a:latin typeface="Prata" pitchFamily="34" charset="0"/>
                </a:rPr>
                <a:t>Efficiency</a:t>
              </a:r>
            </a:p>
          </p:txBody>
        </p:sp>
        <p:sp>
          <p:nvSpPr>
            <p:cNvPr id="18" name="Text 14"/>
            <p:cNvSpPr/>
            <p:nvPr/>
          </p:nvSpPr>
          <p:spPr>
            <a:xfrm>
              <a:off x="9547705" y="6228636"/>
              <a:ext cx="4453093" cy="6908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DQL’s experience replay speeds up learning in complex environments, outpacing Q-Learning and SARSA’s slower updates.</a:t>
              </a:r>
              <a:endParaRPr lang="en-US" sz="11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60D606-1522-04A1-37CB-5C9CB7D3ED42}"/>
              </a:ext>
            </a:extLst>
          </p:cNvPr>
          <p:cNvGrpSpPr/>
          <p:nvPr/>
        </p:nvGrpSpPr>
        <p:grpSpPr>
          <a:xfrm>
            <a:off x="888794" y="6447977"/>
            <a:ext cx="4075867" cy="849511"/>
            <a:chOff x="629603" y="5954792"/>
            <a:chExt cx="4075867" cy="849511"/>
          </a:xfrm>
        </p:grpSpPr>
        <p:sp>
          <p:nvSpPr>
            <p:cNvPr id="21" name="Text 16"/>
            <p:cNvSpPr/>
            <p:nvPr/>
          </p:nvSpPr>
          <p:spPr>
            <a:xfrm>
              <a:off x="1543050" y="5954792"/>
              <a:ext cx="2248853" cy="2811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00"/>
                </a:lnSpc>
                <a:buNone/>
              </a:pPr>
              <a:r>
                <a:rPr lang="en-US" sz="1750" dirty="0">
                  <a:solidFill>
                    <a:srgbClr val="F9D933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Exploration</a:t>
              </a:r>
              <a:endParaRPr lang="en-US" sz="175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629603" y="6343769"/>
              <a:ext cx="4075867" cy="4605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100" dirty="0">
                  <a:solidFill>
                    <a:srgbClr val="CFCBBF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DQL’s epsilon-greedy method explores complex state spaces better than SARSA’s on-policy approach.</a:t>
              </a:r>
              <a:endParaRPr lang="en-US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A54789-50EC-FC1C-80AC-7AC47AC02D8C}"/>
              </a:ext>
            </a:extLst>
          </p:cNvPr>
          <p:cNvGrpSpPr/>
          <p:nvPr/>
        </p:nvGrpSpPr>
        <p:grpSpPr>
          <a:xfrm>
            <a:off x="5470590" y="3562918"/>
            <a:ext cx="3340035" cy="3138487"/>
            <a:chOff x="4975265" y="2859762"/>
            <a:chExt cx="4679871" cy="4679871"/>
          </a:xfrm>
        </p:grpSpPr>
        <p:pic>
          <p:nvPicPr>
            <p:cNvPr id="11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265" y="2859762"/>
              <a:ext cx="4679871" cy="4679871"/>
            </a:xfrm>
            <a:prstGeom prst="rect">
              <a:avLst/>
            </a:prstGeom>
          </p:spPr>
        </p:pic>
        <p:sp>
          <p:nvSpPr>
            <p:cNvPr id="12" name="Text 9"/>
            <p:cNvSpPr/>
            <p:nvPr/>
          </p:nvSpPr>
          <p:spPr>
            <a:xfrm>
              <a:off x="6238696" y="3691235"/>
              <a:ext cx="269081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1</a:t>
              </a:r>
              <a:endParaRPr lang="en-US" sz="2100" dirty="0"/>
            </a:p>
          </p:txBody>
        </p:sp>
        <p:pic>
          <p:nvPicPr>
            <p:cNvPr id="15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5265" y="2859762"/>
              <a:ext cx="4679871" cy="4679871"/>
            </a:xfrm>
            <a:prstGeom prst="rect">
              <a:avLst/>
            </a:prstGeom>
          </p:spPr>
        </p:pic>
        <p:sp>
          <p:nvSpPr>
            <p:cNvPr id="16" name="Text 12"/>
            <p:cNvSpPr/>
            <p:nvPr/>
          </p:nvSpPr>
          <p:spPr>
            <a:xfrm>
              <a:off x="8520648" y="4089499"/>
              <a:ext cx="269081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2</a:t>
              </a:r>
              <a:endParaRPr lang="en-US" sz="2100" dirty="0"/>
            </a:p>
          </p:txBody>
        </p:sp>
        <p:pic>
          <p:nvPicPr>
            <p:cNvPr id="1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5265" y="2859762"/>
              <a:ext cx="4679871" cy="4679871"/>
            </a:xfrm>
            <a:prstGeom prst="rect">
              <a:avLst/>
            </a:prstGeom>
          </p:spPr>
        </p:pic>
        <p:sp>
          <p:nvSpPr>
            <p:cNvPr id="20" name="Text 15"/>
            <p:cNvSpPr/>
            <p:nvPr/>
          </p:nvSpPr>
          <p:spPr>
            <a:xfrm>
              <a:off x="8122384" y="6371451"/>
              <a:ext cx="269081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3</a:t>
              </a:r>
              <a:endParaRPr lang="en-US" sz="2100" dirty="0"/>
            </a:p>
          </p:txBody>
        </p:sp>
        <p:pic>
          <p:nvPicPr>
            <p:cNvPr id="23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5265" y="2859762"/>
              <a:ext cx="4679871" cy="4679871"/>
            </a:xfrm>
            <a:prstGeom prst="rect">
              <a:avLst/>
            </a:prstGeom>
          </p:spPr>
        </p:pic>
        <p:sp>
          <p:nvSpPr>
            <p:cNvPr id="24" name="Text 18"/>
            <p:cNvSpPr/>
            <p:nvPr/>
          </p:nvSpPr>
          <p:spPr>
            <a:xfrm>
              <a:off x="5840432" y="5973187"/>
              <a:ext cx="269081" cy="33647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50"/>
                </a:lnSpc>
                <a:buNone/>
              </a:pPr>
              <a:r>
                <a:rPr lang="en-US" sz="2100" dirty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4</a:t>
              </a:r>
              <a:endParaRPr lang="en-US" sz="2100" dirty="0"/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85D2E6E-D012-46EE-AE23-237756BAD8F5}"/>
                </a:ext>
              </a:extLst>
            </p:cNvPr>
            <p:cNvSpPr/>
            <p:nvPr/>
          </p:nvSpPr>
          <p:spPr>
            <a:xfrm>
              <a:off x="6601426" y="4839206"/>
              <a:ext cx="1424843" cy="72098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500"/>
                </a:lnSpc>
              </a:pPr>
              <a:r>
                <a:rPr lang="en-US" sz="2800" dirty="0">
                  <a:solidFill>
                    <a:srgbClr val="F2E782"/>
                  </a:solidFill>
                  <a:latin typeface="Prata" pitchFamily="34" charset="0"/>
                </a:rPr>
                <a:t>DQN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2CF9864-1E6E-2B73-A9B1-54F6B7306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3925" y="7739964"/>
            <a:ext cx="2276475" cy="48963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9E504D5-42FD-EBE0-29F8-691CCC3B576F}"/>
              </a:ext>
            </a:extLst>
          </p:cNvPr>
          <p:cNvGrpSpPr/>
          <p:nvPr/>
        </p:nvGrpSpPr>
        <p:grpSpPr>
          <a:xfrm>
            <a:off x="8456562" y="3870241"/>
            <a:ext cx="2248853" cy="753120"/>
            <a:chOff x="7908132" y="3905652"/>
            <a:chExt cx="2421315" cy="67716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1A2AD0-78CE-7C01-DFF4-D7BC67A2399C}"/>
                </a:ext>
              </a:extLst>
            </p:cNvPr>
            <p:cNvCxnSpPr>
              <a:cxnSpLocks/>
            </p:cNvCxnSpPr>
            <p:nvPr/>
          </p:nvCxnSpPr>
          <p:spPr>
            <a:xfrm>
              <a:off x="8810625" y="3910414"/>
              <a:ext cx="1518822" cy="0"/>
            </a:xfrm>
            <a:prstGeom prst="straightConnector1">
              <a:avLst/>
            </a:prstGeom>
            <a:ln w="28575">
              <a:solidFill>
                <a:srgbClr val="F2E7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8DE48D-E138-632D-9CBE-0D1262393E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132" y="3905652"/>
              <a:ext cx="916753" cy="677169"/>
            </a:xfrm>
            <a:prstGeom prst="line">
              <a:avLst/>
            </a:prstGeom>
            <a:ln w="28575">
              <a:solidFill>
                <a:srgbClr val="F2E7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E963DE-2C49-61E1-D28C-3FDFA8C1FE00}"/>
              </a:ext>
            </a:extLst>
          </p:cNvPr>
          <p:cNvGrpSpPr/>
          <p:nvPr/>
        </p:nvGrpSpPr>
        <p:grpSpPr>
          <a:xfrm flipV="1">
            <a:off x="8094583" y="6126198"/>
            <a:ext cx="2349691" cy="677169"/>
            <a:chOff x="7908132" y="3905652"/>
            <a:chExt cx="2421315" cy="67716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47429D3-B9DB-822C-8971-80A35248AF49}"/>
                </a:ext>
              </a:extLst>
            </p:cNvPr>
            <p:cNvCxnSpPr>
              <a:cxnSpLocks/>
            </p:cNvCxnSpPr>
            <p:nvPr/>
          </p:nvCxnSpPr>
          <p:spPr>
            <a:xfrm>
              <a:off x="8810625" y="3910414"/>
              <a:ext cx="1518822" cy="0"/>
            </a:xfrm>
            <a:prstGeom prst="straightConnector1">
              <a:avLst/>
            </a:prstGeom>
            <a:ln w="28575">
              <a:solidFill>
                <a:srgbClr val="F2E7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A38085-A5C6-E9C6-E6F5-1C17BC697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132" y="3905652"/>
              <a:ext cx="916753" cy="677169"/>
            </a:xfrm>
            <a:prstGeom prst="line">
              <a:avLst/>
            </a:prstGeom>
            <a:ln w="28575">
              <a:solidFill>
                <a:srgbClr val="F2E7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95438E-FEEF-53E7-6AA7-B03877B3F842}"/>
              </a:ext>
            </a:extLst>
          </p:cNvPr>
          <p:cNvGrpSpPr/>
          <p:nvPr/>
        </p:nvGrpSpPr>
        <p:grpSpPr>
          <a:xfrm rot="10800000" flipV="1">
            <a:off x="3862014" y="3738240"/>
            <a:ext cx="2248853" cy="753120"/>
            <a:chOff x="7908132" y="3905652"/>
            <a:chExt cx="2421315" cy="677169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3D6672-78E6-0ADF-1260-E9CE0371247D}"/>
                </a:ext>
              </a:extLst>
            </p:cNvPr>
            <p:cNvCxnSpPr>
              <a:cxnSpLocks/>
            </p:cNvCxnSpPr>
            <p:nvPr/>
          </p:nvCxnSpPr>
          <p:spPr>
            <a:xfrm>
              <a:off x="8810625" y="3910414"/>
              <a:ext cx="1518822" cy="0"/>
            </a:xfrm>
            <a:prstGeom prst="straightConnector1">
              <a:avLst/>
            </a:prstGeom>
            <a:ln w="28575">
              <a:solidFill>
                <a:srgbClr val="F2E7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24F5C6-325A-607E-211C-7767E3EA98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132" y="3905652"/>
              <a:ext cx="916753" cy="677169"/>
            </a:xfrm>
            <a:prstGeom prst="line">
              <a:avLst/>
            </a:prstGeom>
            <a:ln w="28575">
              <a:solidFill>
                <a:srgbClr val="F2E7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F56943-F74E-F589-9ACD-EDF1C12EF431}"/>
              </a:ext>
            </a:extLst>
          </p:cNvPr>
          <p:cNvGrpSpPr/>
          <p:nvPr/>
        </p:nvGrpSpPr>
        <p:grpSpPr>
          <a:xfrm rot="10800000">
            <a:off x="3740858" y="5953581"/>
            <a:ext cx="2248853" cy="597825"/>
            <a:chOff x="7908132" y="3905652"/>
            <a:chExt cx="2421315" cy="67716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C04B6E4-A8DE-9813-11A2-C7FEB75DA298}"/>
                </a:ext>
              </a:extLst>
            </p:cNvPr>
            <p:cNvCxnSpPr>
              <a:cxnSpLocks/>
            </p:cNvCxnSpPr>
            <p:nvPr/>
          </p:nvCxnSpPr>
          <p:spPr>
            <a:xfrm>
              <a:off x="8810625" y="3910414"/>
              <a:ext cx="1518822" cy="0"/>
            </a:xfrm>
            <a:prstGeom prst="straightConnector1">
              <a:avLst/>
            </a:prstGeom>
            <a:ln w="28575">
              <a:solidFill>
                <a:srgbClr val="F2E78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A3BBCFD-1DCA-A780-CC38-411EE3DE5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8132" y="3905652"/>
              <a:ext cx="916753" cy="677169"/>
            </a:xfrm>
            <a:prstGeom prst="line">
              <a:avLst/>
            </a:prstGeom>
            <a:ln w="28575">
              <a:solidFill>
                <a:srgbClr val="F2E7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strip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FF9B-5E2A-BCB9-9654-44C30439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5443AE0-CFB5-861B-C052-B18DBA324D1E}"/>
              </a:ext>
            </a:extLst>
          </p:cNvPr>
          <p:cNvSpPr/>
          <p:nvPr/>
        </p:nvSpPr>
        <p:spPr>
          <a:xfrm>
            <a:off x="-6762631" y="310110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8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638800" cy="8229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8DFAA-E47A-3610-4F00-9121243FA7A3}"/>
              </a:ext>
            </a:extLst>
          </p:cNvPr>
          <p:cNvGrpSpPr/>
          <p:nvPr/>
        </p:nvGrpSpPr>
        <p:grpSpPr>
          <a:xfrm>
            <a:off x="590590" y="5703199"/>
            <a:ext cx="4083010" cy="1853299"/>
            <a:chOff x="793790" y="5703201"/>
            <a:chExt cx="4083010" cy="1853299"/>
          </a:xfrm>
        </p:grpSpPr>
        <p:sp>
          <p:nvSpPr>
            <p:cNvPr id="6" name="Text 1"/>
            <p:cNvSpPr/>
            <p:nvPr/>
          </p:nvSpPr>
          <p:spPr>
            <a:xfrm>
              <a:off x="793790" y="5703201"/>
              <a:ext cx="3583861" cy="28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4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Hassan Hamed Zoghly </a:t>
              </a:r>
              <a:endParaRPr lang="en-US" sz="2400" dirty="0"/>
            </a:p>
          </p:txBody>
        </p:sp>
        <p:sp>
          <p:nvSpPr>
            <p:cNvPr id="7" name="Text 2"/>
            <p:cNvSpPr/>
            <p:nvPr/>
          </p:nvSpPr>
          <p:spPr>
            <a:xfrm>
              <a:off x="793790" y="6224433"/>
              <a:ext cx="4083010" cy="28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4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Abdelrhman Ahmed Ezzat</a:t>
              </a:r>
              <a:endParaRPr lang="en-US" sz="2400" dirty="0"/>
            </a:p>
          </p:txBody>
        </p:sp>
        <p:sp>
          <p:nvSpPr>
            <p:cNvPr id="9" name="Text 3"/>
            <p:cNvSpPr/>
            <p:nvPr/>
          </p:nvSpPr>
          <p:spPr>
            <a:xfrm>
              <a:off x="793790" y="6745666"/>
              <a:ext cx="3636250" cy="28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4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Ahmed Abdellatif Amer</a:t>
              </a:r>
              <a:endParaRPr lang="en-US" sz="2400" dirty="0"/>
            </a:p>
          </p:txBody>
        </p:sp>
        <p:sp>
          <p:nvSpPr>
            <p:cNvPr id="10" name="Text 4"/>
            <p:cNvSpPr/>
            <p:nvPr/>
          </p:nvSpPr>
          <p:spPr>
            <a:xfrm>
              <a:off x="793790" y="7266899"/>
              <a:ext cx="3492014" cy="2896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400" b="1" dirty="0">
                  <a:solidFill>
                    <a:srgbClr val="F2E782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Mustafa Nasser Fouda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46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 -0.09028 L 0.0256 -0.09028 C 0.06879 -0.11902 0.01931 -0.08353 0.11154 -0.21296 C 0.17361 -0.29977 0.23209 -0.3968 0.30034 -0.4674 C 0.39138 -0.56192 0.49273 -0.62076 0.5868 -0.70583 C 0.80946 -0.90721 0.61794 -0.7635 0.68706 -0.81462 C 0.68663 -0.80845 0.68652 -0.80208 0.68576 -0.7961 C 0.68522 -0.79205 0.68381 -0.78839 0.68316 -0.78453 C 0.68207 -0.77913 0.68175 -0.77353 0.68055 -0.76833 C 0.67545 -0.7473 0.65874 -0.71528 0.65321 -0.70583 C 0.61317 -0.63715 0.59017 -0.60282 0.54123 -0.55768 C 0.51584 -0.53414 0.48741 -0.5216 0.4631 -0.49518 C 0.43587 -0.46566 0.41438 -0.42168 0.38758 -0.3912 C 0.30946 -0.30266 0.23806 -0.25559 0.17144 -0.15741 C 0.16536 -0.14834 0.1595 -0.1385 0.15451 -0.12731 C 0.14724 -0.11053 0.1416 -0.09182 0.13509 -0.07407 C 0.13335 -0.06944 0.13107 -0.0652 0.12977 -0.06019 C 0.12174 -0.02874 0.12511 -0.0434 0.11946 -0.0162 C 0.11914 -0.00926 0.11686 0.0461 0.11556 0.06481 C 0.11512 0.06944 0.11458 0.07407 0.11415 0.0787 C 0.11328 0.16358 0.11371 0.24865 0.11154 0.33333 C 0.11002 0.39641 0.10492 0.45081 0.09982 0.51157 C 0.09939 0.53164 0.0982 0.5517 0.09852 0.57176 C 0.09928 0.61574 0.09527 0.64082 0.10503 0.6713 C 0.1059 0.6738 0.10677 0.67593 0.10764 0.67824 C 0.10807 0.6821 0.10785 0.68654 0.10905 0.68981 C 0.11013 0.69367 0.1148 0.6956 0.11675 0.69676 C 0.12879 0.71624 0.13086 0.72319 0.1454 0.7338 C 0.14713 0.73515 0.16341 0.73843 0.16363 0.73843 C 0.16927 0.74383 0.17513 0.74865 0.18055 0.75463 C 0.18988 0.76485 0.19759 0.78067 0.2079 0.78704 C 0.21213 0.78974 0.21658 0.78241 0.22092 0.78009 C 0.27159 0.42921 0.23676 0.71142 0.26519 0.06944 C 0.27094 -0.06192 0.27843 -0.1929 0.28602 -0.32407 C 0.29741 -0.52392 0.29427 -0.4892 0.30295 -0.58083 C 0.42751 -0.451 0.55631 -0.32369 0.67404 -0.17361 C 0.7526 -0.0733 0.82801 0.03511 0.90972 0.12731 C 0.99761 0.22685 1.08865 0.31771 1.18185 0.40046 L 1.30685 0.51157 C 1.28255 0.52546 1.25781 0.53723 1.23394 0.55324 C 1.13096 0.6223 1.0307 0.7037 0.92665 0.7662 C 0.7233 0.88831 0.51682 0.99267 0.31206 1.10648 C 0.30458 1.11073 0.28993 1.12056 0.28993 1.12056 C 0.33203 0.92515 0.37283 0.72917 0.41623 0.53472 C 0.4605 0.33565 0.55295 -0.06019 0.55295 -0.06019 L 0.61415 -0.61323 C 0.61447 -0.61709 0.61545 -0.62481 0.61545 -0.62481 C 0.63151 -0.60166 0.64811 -0.57967 0.66363 -0.55536 C 0.75879 -0.40625 0.84375 -0.23437 0.94748 -0.10417 C 1.01432 -0.02006 1.09451 0.02488 1.17014 0.08102 C 1.18218 0.09008 1.19618 0.08719 1.2092 0.09028 C 1.0932 0.2012 1.111 0.19136 0.90191 0.28704 C 0.84874 0.31154 0.7934 0.31636 0.73915 0.33102 C 0.55957 0.31289 0.58463 0.40856 0.56727 0.18287 C 0.56456 0.14834 0.56293 0.11343 0.56076 0.0787 C 0.56033 0.0517 0.56217 0.02431 0.55946 -0.00231 C 0.55892 -0.00675 0.55479 0.00174 0.55295 0.00463 C 0.55078 0.00791 0.54774 0.0162 0.54774 0.0162 " pathEditMode="relative" ptsTypes="AAAAAAAAAAAAAAAAAAAAAAAAAAAAAAAAAAAAAAAAAAAAAAAAAAAAAAAAAA">
                                      <p:cBhvr>
                                        <p:cTn id="6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617</Words>
  <Application>Microsoft Office PowerPoint</Application>
  <PresentationFormat>Custom</PresentationFormat>
  <Paragraphs>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Raleway</vt:lpstr>
      <vt:lpstr>Wingdings</vt:lpstr>
      <vt:lpstr>Arial</vt:lpstr>
      <vt:lpstr>Prata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Abdalrahaman Ahmed</cp:lastModifiedBy>
  <cp:revision>16</cp:revision>
  <dcterms:created xsi:type="dcterms:W3CDTF">2025-04-26T23:09:52Z</dcterms:created>
  <dcterms:modified xsi:type="dcterms:W3CDTF">2025-04-27T08:20:44Z</dcterms:modified>
</cp:coreProperties>
</file>